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9144000" cy="5143500"/>
  <p:notesSz cx="9144000" cy="5143500"/>
  <p:embeddedFontLst>
    <p:embeddedFont>
      <p:font typeface="PUCGKH+Arial-BoldMT"/>
      <p:regular r:id="rId66"/>
    </p:embeddedFont>
    <p:embeddedFont>
      <p:font typeface="VMOBOT+Inter-SemiBold"/>
      <p:regular r:id="rId67"/>
    </p:embeddedFont>
    <p:embeddedFont>
      <p:font typeface="PDWDJE+Inter-Bold"/>
      <p:regular r:id="rId68"/>
    </p:embeddedFont>
    <p:embeddedFont>
      <p:font typeface="FEOTPC+AndaleMono,Bold"/>
      <p:regular r:id="rId69"/>
    </p:embeddedFont>
    <p:embeddedFont>
      <p:font typeface="GVOWWH+Inter-Regular"/>
      <p:regular r:id="rId70"/>
    </p:embeddedFont>
    <p:embeddedFont>
      <p:font typeface="HVUWIG+ArialMT"/>
      <p:regular r:id="rId71"/>
    </p:embeddedFont>
    <p:embeddedFont>
      <p:font typeface="STIGPW+Gulim"/>
      <p:regular r:id="rId7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font" Target="fonts/font1.fntdata" /><Relationship Id="rId67" Type="http://schemas.openxmlformats.org/officeDocument/2006/relationships/font" Target="fonts/font2.fntdata" /><Relationship Id="rId68" Type="http://schemas.openxmlformats.org/officeDocument/2006/relationships/font" Target="fonts/font3.fntdata" /><Relationship Id="rId69" Type="http://schemas.openxmlformats.org/officeDocument/2006/relationships/font" Target="fonts/font4.fntdata" /><Relationship Id="rId7" Type="http://schemas.openxmlformats.org/officeDocument/2006/relationships/slide" Target="slides/slide2.xml" /><Relationship Id="rId70" Type="http://schemas.openxmlformats.org/officeDocument/2006/relationships/font" Target="fonts/font5.fntdata" /><Relationship Id="rId71" Type="http://schemas.openxmlformats.org/officeDocument/2006/relationships/font" Target="fonts/font6.fntdata" /><Relationship Id="rId72" Type="http://schemas.openxmlformats.org/officeDocument/2006/relationships/font" Target="fonts/font7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87971" y="4693839"/>
            <a:ext cx="34188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18133" y="4693839"/>
            <a:ext cx="31116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94321" y="4693839"/>
            <a:ext cx="33438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39689" y="3739178"/>
            <a:ext cx="3719140" cy="10292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Data</a:t>
            </a:r>
          </a:p>
          <a:p>
            <a:pPr marL="0" marR="0">
              <a:lnSpc>
                <a:spcPts val="3483"/>
              </a:lnSpc>
              <a:spcBef>
                <a:spcPts val="836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9558" y="4693839"/>
            <a:ext cx="33936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1319" y="667753"/>
            <a:ext cx="3080969" cy="285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3.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7971" y="4693839"/>
            <a:ext cx="34171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92733" y="4693839"/>
            <a:ext cx="336202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91146" y="4693839"/>
            <a:ext cx="338782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00671" y="4693839"/>
            <a:ext cx="32869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91146" y="4693839"/>
            <a:ext cx="338430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1707" y="305660"/>
            <a:ext cx="4168536" cy="286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plot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dataset.groupby('Activity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Period')['Landing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Count'].sum()</a:t>
            </a:r>
          </a:p>
          <a:p>
            <a:pPr marL="0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fig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go.Figure()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07" y="717140"/>
            <a:ext cx="4105785" cy="286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fig.add_trace(go.Bar(x=plot.index,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y=plot.values,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name='landing</a:t>
            </a:r>
          </a:p>
          <a:p>
            <a:pPr marL="0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bar',opacity=0.9,marker_color='#a5afff'))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707" y="1128620"/>
            <a:ext cx="4984297" cy="972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fig.add_trace(go.Scatter(x=plot.index,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y=plot.values,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line=dict(color='red'),</a:t>
            </a:r>
          </a:p>
          <a:p>
            <a:pPr marL="0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name='landing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trend'))</a:t>
            </a:r>
          </a:p>
          <a:p>
            <a:pPr marL="0" marR="0">
              <a:lnSpc>
                <a:spcPts val="875"/>
              </a:lnSpc>
              <a:spcBef>
                <a:spcPts val="15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fig.update_layout(</a:t>
            </a:r>
          </a:p>
          <a:p>
            <a:pPr marL="251002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title="Activity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Period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vs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Landing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Count",</a:t>
            </a:r>
          </a:p>
          <a:p>
            <a:pPr marL="251002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xaxis_title="Activity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Period",</a:t>
            </a:r>
          </a:p>
          <a:p>
            <a:pPr marL="251002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yaxis_title="Landing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count",</a:t>
            </a:r>
          </a:p>
          <a:p>
            <a:pPr marL="0" marR="0">
              <a:lnSpc>
                <a:spcPts val="875"/>
              </a:lnSpc>
              <a:spcBef>
                <a:spcPts val="2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707" y="2088740"/>
            <a:ext cx="780826" cy="149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onsolas"/>
                <a:cs typeface="Consolas"/>
              </a:rPr>
              <a:t>fig.show()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1146" y="4693839"/>
            <a:ext cx="338782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1675" y="609807"/>
            <a:ext cx="762000" cy="140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725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 b="1">
                <a:solidFill>
                  <a:srgbClr val="104499"/>
                </a:solidFill>
                <a:latin typeface="PUCGKH+Arial-BoldMT"/>
                <a:cs typeface="PUCGKH+Arial-BoldMT"/>
              </a:rPr>
              <a:t>“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4362" y="1535157"/>
            <a:ext cx="6398516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“Data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analytics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the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future,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and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the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future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NOW!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4362" y="2068557"/>
            <a:ext cx="7357147" cy="1236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Every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mouse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click,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keyboard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button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press,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swipe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or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tap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</a:p>
          <a:p>
            <a:pPr marL="0" marR="0">
              <a:lnSpc>
                <a:spcPts val="2234"/>
              </a:lnSpc>
              <a:spcBef>
                <a:spcPts val="1365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used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to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shape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business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decisions.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Everything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about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data</a:t>
            </a:r>
          </a:p>
          <a:p>
            <a:pPr marL="0" marR="0">
              <a:lnSpc>
                <a:spcPts val="2234"/>
              </a:lnSpc>
              <a:spcBef>
                <a:spcPts val="1365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these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days.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4720" y="3516357"/>
            <a:ext cx="5805170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Data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information,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and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information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is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UCGKH+Arial-BoldMT"/>
                <a:cs typeface="PUCGKH+Arial-BoldMT"/>
              </a:rPr>
              <a:t>power.”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73696" y="4693839"/>
            <a:ext cx="255001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VMOBOT+Inter-SemiBold"/>
                <a:cs typeface="VMOBOT+Inter-Semi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0174" y="333602"/>
            <a:ext cx="4823941" cy="618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plot1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dataset.groupby('Operating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Airline')['Landing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Count'].sum()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go.Figure()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fig.add_trace(go.Bar(x=plot1.index,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y=plot1.values,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name='landing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bar',opacity=0.9,marker_color='#a5afff'))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0174" y="1095602"/>
            <a:ext cx="5660616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fig.add_trace(go.Scatter(x=plot1.index,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y=plot1.values,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line=dict(color='red'),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name='landing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trend'))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174" y="1552802"/>
            <a:ext cx="1409253" cy="161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fig.update_layout(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0174" y="1705202"/>
            <a:ext cx="3429484" cy="618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8891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title="Operating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Airline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vs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Count",</a:t>
            </a:r>
          </a:p>
          <a:p>
            <a:pPr marL="278891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xaxis_title="Operating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Airline",</a:t>
            </a:r>
          </a:p>
          <a:p>
            <a:pPr marL="278891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yaxis_title="Landing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count",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0174" y="2314802"/>
            <a:ext cx="850651" cy="161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fig.show()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64158" y="4693839"/>
            <a:ext cx="365106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2660" y="1587149"/>
            <a:ext cx="849732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8892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onsolas"/>
                <a:cs typeface="Consolas"/>
              </a:rPr>
              <a:t>line",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onsolas"/>
                <a:cs typeface="Consolas"/>
              </a:rPr>
              <a:t>ount",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4321" y="4693839"/>
            <a:ext cx="33438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70508" y="4693839"/>
            <a:ext cx="357602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5297" y="703937"/>
            <a:ext cx="3248222" cy="1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sns.boxplot(dataset['Landing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Count'])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64351" y="703937"/>
            <a:ext cx="3769025" cy="1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sns.boxplot(dataset['Total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Landed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Weight</a:t>
            </a:r>
            <a:r>
              <a:rPr dirty="0" sz="1200" b="1">
                <a:solidFill>
                  <a:srgbClr val="000000"/>
                </a:solidFill>
                <a:latin typeface="Consolas"/>
                <a:cs typeface="Consolas"/>
              </a:rPr>
              <a:t>'])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5746" y="4693839"/>
            <a:ext cx="36258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0372" y="597813"/>
            <a:ext cx="264856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sns.distplot(dataset['Landing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Count'])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01640" y="682479"/>
            <a:ext cx="306293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sns.distplot(dataset['Total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Landed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VUWIG+ArialMT"/>
                <a:cs typeface="HVUWIG+ArialMT"/>
              </a:rPr>
              <a:t>Weight'])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6687" y="4693839"/>
            <a:ext cx="364931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7334" y="236706"/>
            <a:ext cx="4447449" cy="67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for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['Aircraft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Manufacturer','Aircraft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Body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Type']:</a:t>
            </a:r>
          </a:p>
          <a:p>
            <a:pPr marL="306781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A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dataset[i].value_counts().index.tolist()</a:t>
            </a:r>
          </a:p>
          <a:p>
            <a:pPr marL="306781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Vals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list(pd.value_counts(PAX[i]))</a:t>
            </a:r>
          </a:p>
          <a:p>
            <a:pPr marL="306781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explode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[0.1]*len(A)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94116" y="907266"/>
            <a:ext cx="4376824" cy="67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plt.figure(figsize=(10,10))</a:t>
            </a:r>
          </a:p>
          <a:p>
            <a:pPr marL="0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plt.title(i)</a:t>
            </a:r>
          </a:p>
          <a:p>
            <a:pPr marL="0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plt.pie(Vals,explode=explode,labels=A,autopct='%.1f%%')</a:t>
            </a:r>
          </a:p>
          <a:p>
            <a:pPr marL="0" marR="0">
              <a:lnSpc>
                <a:spcPts val="1069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onsolas"/>
                <a:cs typeface="Consolas"/>
              </a:rPr>
              <a:t>plt.show()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921" y="4693839"/>
            <a:ext cx="35941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0308" y="296349"/>
            <a:ext cx="6343929" cy="186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TS1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dataset.groupby("Activity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Period")["Landing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Count"].sum().to_frame()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10308" y="662109"/>
            <a:ext cx="3582893" cy="9178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f,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ax1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plt.subplots(1,1,figsize=(15,5))</a:t>
            </a:r>
          </a:p>
          <a:p>
            <a:pPr marL="0" marR="0">
              <a:lnSpc>
                <a:spcPts val="116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TS1.plot(ax=ax1)</a:t>
            </a:r>
          </a:p>
          <a:p>
            <a:pPr marL="0" marR="0">
              <a:lnSpc>
                <a:spcPts val="116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ax1.set_xlabel("Date")</a:t>
            </a:r>
          </a:p>
          <a:p>
            <a:pPr marL="0" marR="0">
              <a:lnSpc>
                <a:spcPts val="1167"/>
              </a:lnSpc>
              <a:spcBef>
                <a:spcPts val="27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ax1.set_ylabel("Landing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Count")</a:t>
            </a:r>
          </a:p>
          <a:p>
            <a:pPr marL="0" marR="0">
              <a:lnSpc>
                <a:spcPts val="116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onsolas"/>
                <a:cs typeface="Consolas"/>
              </a:rPr>
              <a:t>plt.grid(True)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7333" y="4693839"/>
            <a:ext cx="36199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3478" y="366569"/>
            <a:ext cx="5172556" cy="771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TS2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dataset[dataset["GEO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Summary"]=="Domestic"].groupby("Activity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Period")["Landing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Count"].sum()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TS3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dataset[dataset["GEO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Summary"]=="International"].groupby("Activity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Period")["Landing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Count"].sum()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pd.concat([TS2,TS3],axis=1)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78" y="1128569"/>
            <a:ext cx="2875582" cy="161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TS.columns=["Domestic","International"]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478" y="1433369"/>
            <a:ext cx="5730339" cy="1685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TS.plot(figsize=(12,5))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ax.set_title("Absolute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of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passengers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by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flight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type",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fontweight="bold")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ax.set_xlabel('date')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ax.set_ylabel('#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of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passengers')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for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loc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['bottom',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'left']:</a:t>
            </a:r>
          </a:p>
          <a:p>
            <a:pPr marL="278891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ax.spines[loc].set_visible(True)</a:t>
            </a:r>
          </a:p>
          <a:p>
            <a:pPr marL="278891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ax.spines[loc].set_linewidth(2)</a:t>
            </a:r>
          </a:p>
          <a:p>
            <a:pPr marL="278891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ax.spines[loc].set_color('black')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ax.spines['right'].set_visible(False)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ax.spines['top'].set_visible(False)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plt.show()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76858" y="4693839"/>
            <a:ext cx="35191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7907" y="265867"/>
            <a:ext cx="5590893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TS4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dataset.groupby(["Activity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Period","GEO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Region"])["Landing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Count"].sum()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TS4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TS4.reset_index()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907" y="723067"/>
            <a:ext cx="7543134" cy="466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TS4.pivot_table(values="Landing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Count",index="Activity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Period",columns="GEO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Region",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fill_value=0)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pivot.drop("US",axis=1)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pivot["Total"]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pivot.sum(axis=1)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7907" y="1332667"/>
            <a:ext cx="2244192" cy="161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for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col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pivot.columns[:-1]: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5691" y="1485067"/>
            <a:ext cx="3778098" cy="1616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pivot["Share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"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+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str(col)]=pivot[col]/pivot["Total"]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907" y="1789867"/>
            <a:ext cx="6009230" cy="466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ratios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pivot.iloc[:,-8:]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ratios.plot(figsize=(12,8),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title="Share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of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GEO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regions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to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total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traffic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generated")</a:t>
            </a:r>
          </a:p>
          <a:p>
            <a:pPr marL="0" marR="0">
              <a:lnSpc>
                <a:spcPts val="972"/>
              </a:lnSpc>
              <a:spcBef>
                <a:spcPts val="2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onsolas"/>
                <a:cs typeface="Consolas"/>
              </a:rPr>
              <a:t>plt.show()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67333" y="4693839"/>
            <a:ext cx="361647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91450" y="3845503"/>
            <a:ext cx="2666107" cy="10278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4.Data</a:t>
            </a:r>
          </a:p>
          <a:p>
            <a:pPr marL="0" marR="0">
              <a:lnSpc>
                <a:spcPts val="3536"/>
              </a:lnSpc>
              <a:spcBef>
                <a:spcPts val="772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Consolas"/>
                <a:cs typeface="Consolas"/>
              </a:rPr>
              <a:t>Statistics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7333" y="4693839"/>
            <a:ext cx="36199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7875" y="751023"/>
            <a:ext cx="2567853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5a6e0"/>
                </a:solidFill>
                <a:latin typeface="VMOBOT+Inter-SemiBold"/>
                <a:cs typeface="VMOBOT+Inter-SemiBold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824" y="1712409"/>
            <a:ext cx="5308187" cy="222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VMOBOT+Inter-SemiBold"/>
                <a:cs typeface="VMOBOT+Inter-SemiBold"/>
              </a:rPr>
              <a:t>Ourꢀprojectꢀdealsꢀwithꢀtheꢀdataꢀanalysisꢀofꢀairꢀtrafficꢀlandingꢀstatistics.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24" y="2062929"/>
            <a:ext cx="6562731" cy="7711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20">
                <a:solidFill>
                  <a:srgbClr val="000c18"/>
                </a:solidFill>
                <a:latin typeface="VMOBOT+Inter-SemiBold"/>
                <a:cs typeface="VMOBOT+Inter-SemiBold"/>
              </a:rPr>
              <a:t>HereꢀweꢀcollectꢀlandingꢀstatisticsꢀdataꢀofꢀsanꢀFranciscoꢀairportꢀoverꢀaꢀtimeꢀperiodꢀofꢀ</a:t>
            </a:r>
          </a:p>
          <a:p>
            <a:pPr marL="0" marR="0">
              <a:lnSpc>
                <a:spcPts val="1452"/>
              </a:lnSpc>
              <a:spcBef>
                <a:spcPts val="657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VMOBOT+Inter-SemiBold"/>
                <a:cs typeface="VMOBOT+Inter-SemiBold"/>
              </a:rPr>
              <a:t>Julyꢀ2015ꢀtoꢀfeburaryꢀ2016ꢀthatꢀalsoꢀincludeꢀoperatingꢀairlines,ꢀpublishedꢀairlines,ꢀGEOꢀ</a:t>
            </a:r>
          </a:p>
          <a:p>
            <a:pPr marL="0" marR="0">
              <a:lnSpc>
                <a:spcPts val="1452"/>
              </a:lnSpc>
              <a:spcBef>
                <a:spcPts val="707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VMOBOT+Inter-SemiBold"/>
                <a:cs typeface="VMOBOT+Inter-SemiBold"/>
              </a:rPr>
              <a:t>region,ꢀaircraftꢀbodyꢀtype,ꢀAircraftꢀversion,ꢀlandingꢀcountꢀandꢀtotalꢀweight.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75" y="3349851"/>
            <a:ext cx="4380579" cy="222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104499"/>
                </a:solidFill>
                <a:latin typeface="PDWDJE+Inter-Bold"/>
                <a:cs typeface="PDWDJE+Inter-Bold"/>
              </a:rPr>
              <a:t>DataꢀsetꢀURLꢀ:</a:t>
            </a:r>
            <a:r>
              <a:rPr dirty="0" sz="1200">
                <a:solidFill>
                  <a:srgbClr val="104499"/>
                </a:solidFill>
                <a:latin typeface="VMOBOT+Inter-SemiBold"/>
                <a:cs typeface="VMOBOT+Inter-SemiBold"/>
              </a:rPr>
              <a:t>ꢀhttps://data.world/sanfrancisco/fpux-q53t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8933" y="4693839"/>
            <a:ext cx="25998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2853" y="248997"/>
            <a:ext cx="2662632" cy="285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c18"/>
                </a:solidFill>
                <a:latin typeface="Consolas"/>
                <a:cs typeface="Consolas"/>
              </a:rPr>
              <a:t>4.</a:t>
            </a:r>
            <a:r>
              <a:rPr dirty="0" sz="20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00c18"/>
                </a:solidFill>
                <a:latin typeface="Consolas"/>
                <a:cs typeface="Consolas"/>
              </a:rPr>
              <a:t>Data</a:t>
            </a:r>
            <a:r>
              <a:rPr dirty="0" sz="20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00c18"/>
                </a:solidFill>
                <a:latin typeface="Consolas"/>
                <a:cs typeface="Consolas"/>
              </a:rPr>
              <a:t>statistics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9396" y="4693839"/>
            <a:ext cx="370090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89558" y="4693839"/>
            <a:ext cx="33936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5746" y="4693839"/>
            <a:ext cx="36258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2417" y="3008002"/>
            <a:ext cx="2666107" cy="10314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Consolas"/>
                <a:cs typeface="Consolas"/>
              </a:rPr>
              <a:t>Hypothesis</a:t>
            </a:r>
          </a:p>
          <a:p>
            <a:pPr marL="0" marR="0">
              <a:lnSpc>
                <a:spcPts val="3501"/>
              </a:lnSpc>
              <a:spcBef>
                <a:spcPts val="818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0983" y="4693839"/>
            <a:ext cx="36756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9450" y="477547"/>
            <a:ext cx="3081731" cy="285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5.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HYPOTHESIS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TESTING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9396" y="4693839"/>
            <a:ext cx="36991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5789" y="2083985"/>
            <a:ext cx="2386806" cy="921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</a:p>
          <a:p>
            <a:pPr marL="0" marR="0">
              <a:lnSpc>
                <a:spcPts val="3112"/>
              </a:lnSpc>
              <a:spcBef>
                <a:spcPts val="777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onsolas"/>
                <a:cs typeface="Consolas"/>
              </a:rPr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2938" y="3115458"/>
            <a:ext cx="3373746" cy="21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[using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Machine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learning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model...]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4158" y="4693839"/>
            <a:ext cx="36440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8845" y="287665"/>
            <a:ext cx="6302150" cy="671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Importing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CSV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file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converting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Activity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period</a:t>
            </a:r>
          </a:p>
          <a:p>
            <a:pPr marL="376504" marR="0">
              <a:lnSpc>
                <a:spcPts val="1750"/>
              </a:lnSpc>
              <a:spcBef>
                <a:spcPts val="143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column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into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year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Consolas"/>
                <a:cs typeface="Consolas"/>
              </a:rPr>
              <a:t>month...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2571" y="4693839"/>
            <a:ext cx="36698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2135" y="686041"/>
            <a:ext cx="4754322" cy="285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starting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ending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2096" y="4693839"/>
            <a:ext cx="35689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6050" y="607375"/>
            <a:ext cx="2035105" cy="260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c18"/>
                </a:solidFill>
                <a:latin typeface="Consolas"/>
                <a:cs typeface="Consolas"/>
              </a:rPr>
              <a:t>Viewing</a:t>
            </a:r>
            <a:r>
              <a:rPr dirty="0" sz="18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0c18"/>
                </a:solidFill>
                <a:latin typeface="Consolas"/>
                <a:cs typeface="Consolas"/>
              </a:rPr>
              <a:t>preview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2571" y="4693839"/>
            <a:ext cx="366631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1922" y="585436"/>
            <a:ext cx="6176648" cy="260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Taking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required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columns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2571" y="4693839"/>
            <a:ext cx="36698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15990" y="387809"/>
            <a:ext cx="3718605" cy="10292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San</a:t>
            </a:r>
            <a:r>
              <a:rPr dirty="0" sz="3600" spc="1260">
                <a:solidFill>
                  <a:srgbClr val="ffffff"/>
                </a:solidFill>
                <a:latin typeface="FEOTPC+AndaleMono,Bold"/>
                <a:cs typeface="FEOTPC+AndaleMono,Bold"/>
              </a:rPr>
              <a:t> </a:t>
            </a: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Francisco</a:t>
            </a:r>
          </a:p>
          <a:p>
            <a:pPr marL="0" marR="0">
              <a:lnSpc>
                <a:spcPts val="3483"/>
              </a:lnSpc>
              <a:spcBef>
                <a:spcPts val="836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Airport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7346" y="4693839"/>
            <a:ext cx="26232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189" y="561655"/>
            <a:ext cx="5925646" cy="260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Grouping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over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months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mean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landings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7808" y="4693839"/>
            <a:ext cx="37243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2425" y="589546"/>
            <a:ext cx="4796135" cy="671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Grouping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over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months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mean</a:t>
            </a:r>
          </a:p>
          <a:p>
            <a:pPr marL="0" marR="0">
              <a:lnSpc>
                <a:spcPts val="1750"/>
              </a:lnSpc>
              <a:spcBef>
                <a:spcPts val="143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landings..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9613" y="4693839"/>
            <a:ext cx="34171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362" y="598231"/>
            <a:ext cx="6176648" cy="260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Overview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landing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count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vs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activity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4158" y="4693839"/>
            <a:ext cx="364931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8328" y="464401"/>
            <a:ext cx="6302150" cy="671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Slicing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such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training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</a:p>
          <a:p>
            <a:pPr marL="0" marR="0">
              <a:lnSpc>
                <a:spcPts val="1750"/>
              </a:lnSpc>
              <a:spcBef>
                <a:spcPts val="143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preparation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test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verification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27875" y="2990622"/>
            <a:ext cx="2411609" cy="2626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Plot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train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59396" y="4693839"/>
            <a:ext cx="36991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3390" y="718788"/>
            <a:ext cx="1811950" cy="2127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Plot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test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7808" y="4693839"/>
            <a:ext cx="372259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475" y="386897"/>
            <a:ext cx="2397623" cy="21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slicing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2571" y="4693839"/>
            <a:ext cx="36674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0983" y="4693839"/>
            <a:ext cx="36932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6032" y="727231"/>
            <a:ext cx="6497338" cy="424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better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understand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time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series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behavior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decompose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</a:p>
          <a:p>
            <a:pPr marL="0" marR="0">
              <a:lnSpc>
                <a:spcPts val="1361"/>
              </a:lnSpc>
              <a:spcBef>
                <a:spcPts val="26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trend,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seasonality,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residuals.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0508" y="4693839"/>
            <a:ext cx="35924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0983" y="4693839"/>
            <a:ext cx="368976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183" y="233748"/>
            <a:ext cx="4545093" cy="424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Looping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parameters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ARIMA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next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4</a:t>
            </a:r>
          </a:p>
          <a:p>
            <a:pPr marL="0" marR="0">
              <a:lnSpc>
                <a:spcPts val="1361"/>
              </a:lnSpc>
              <a:spcBef>
                <a:spcPts val="26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parameters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seasonal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component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0983" y="4693839"/>
            <a:ext cx="36932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7875" y="751023"/>
            <a:ext cx="2837006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5a6e0"/>
                </a:solidFill>
                <a:latin typeface="VMOBOT+Inter-SemiBold"/>
                <a:cs typeface="VMOBOT+Inter-SemiBold"/>
              </a:rPr>
              <a:t>DataꢀAnalysis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3900" y="1640452"/>
            <a:ext cx="1618925" cy="222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DATAꢀCOLLECTION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6665" y="1640452"/>
            <a:ext cx="2246728" cy="1167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163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DATAꢀPRE-PROCESSINGꢀ&amp;</a:t>
            </a:r>
          </a:p>
          <a:p>
            <a:pPr marL="121733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CLEANING</a:t>
            </a:r>
          </a:p>
          <a:p>
            <a:pPr marL="97010" marR="0">
              <a:lnSpc>
                <a:spcPts val="1632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c18"/>
                </a:solidFill>
                <a:latin typeface="GVOWWH+Inter-Regular"/>
                <a:cs typeface="GVOWWH+Inter-Regular"/>
              </a:rPr>
              <a:t>ꢀ</a:t>
            </a: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Conversionꢀofꢀrawꢀdataꢀtoꢀ</a:t>
            </a:r>
          </a:p>
          <a:p>
            <a:pPr marL="312241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machineꢀreadableꢀform.ꢀ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Fixingꢀorꢀremovingꢀincorrectꢀ</a:t>
            </a:r>
          </a:p>
          <a:p>
            <a:pPr marL="1687230" marR="0">
              <a:lnSpc>
                <a:spcPts val="14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dataꢀꢀ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3900" y="1899532"/>
            <a:ext cx="2210990" cy="588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Aꢀsystematicꢀapproachꢀtoꢀ</a:t>
            </a:r>
          </a:p>
          <a:p>
            <a:pPr marL="0" marR="0">
              <a:lnSpc>
                <a:spcPts val="14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accuratelyꢀcollectꢀdataꢀfromꢀ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variousꢀsources.ꢀ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3900" y="3208153"/>
            <a:ext cx="2064164" cy="3135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8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c18"/>
                </a:solidFill>
                <a:latin typeface="GVOWWH+Inter-Regular"/>
                <a:cs typeface="GVOWWH+Inter-Regular"/>
              </a:rPr>
              <a:t>Representingꢀinꢀtheꢀformꢀofꢀcharts,ꢀ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c18"/>
                </a:solidFill>
                <a:latin typeface="GVOWWH+Inter-Regular"/>
                <a:cs typeface="GVOWWH+Inter-Regular"/>
              </a:rPr>
              <a:t>diagrams,ꢀetc..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9321" y="3466922"/>
            <a:ext cx="2145722" cy="588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8219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Practiceꢀofꢀtestingꢀaꢀ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hypothesisꢀbyꢀcomparingꢀitꢀ</a:t>
            </a:r>
          </a:p>
          <a:p>
            <a:pPr marL="516128" marR="0">
              <a:lnSpc>
                <a:spcPts val="14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c18"/>
                </a:solidFill>
                <a:latin typeface="GVOWWH+Inter-Regular"/>
                <a:cs typeface="GVOWWH+Inter-Regular"/>
              </a:rPr>
              <a:t>withꢀnullꢀhypothesisꢀ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53900" y="3558674"/>
            <a:ext cx="1940366" cy="313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8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c18"/>
                </a:solidFill>
                <a:latin typeface="GVOWWH+Inter-Regular"/>
                <a:cs typeface="GVOWWH+Inter-Regular"/>
              </a:rPr>
              <a:t>Theyꢀareꢀtheꢀindividualꢀpiecesꢀofꢀ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c18"/>
                </a:solidFill>
                <a:latin typeface="GVOWWH+Inter-Regular"/>
                <a:cs typeface="GVOWWH+Inter-Regular"/>
              </a:rPr>
              <a:t>actualꢀinformationꢀrecorded.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3900" y="3908882"/>
            <a:ext cx="2004092" cy="405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DATAꢀVISUALIZATIONꢀ&amp;ꢀ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STATISTICS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12342" y="4091762"/>
            <a:ext cx="1848553" cy="222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c18"/>
                </a:solidFill>
                <a:latin typeface="PDWDJE+Inter-Bold"/>
                <a:cs typeface="PDWDJE+Inter-Bold"/>
              </a:rPr>
              <a:t>HYPOTHESISꢀTESTING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72108" y="4693839"/>
            <a:ext cx="25681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2578" y="4693839"/>
            <a:ext cx="36692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051" y="515038"/>
            <a:ext cx="1602801" cy="235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2733" y="4693839"/>
            <a:ext cx="336202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4158" y="4693839"/>
            <a:ext cx="364403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VMOBOT+Inter-SemiBold"/>
                <a:cs typeface="VMOBOT+Inter-SemiBold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751" y="611436"/>
            <a:ext cx="5953514" cy="235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Plot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for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test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data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and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next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6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months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from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our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c18"/>
                </a:solidFill>
                <a:latin typeface="Consolas"/>
                <a:cs typeface="Consolas"/>
              </a:rPr>
              <a:t>model.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2571" y="4693839"/>
            <a:ext cx="36674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ffffff"/>
                </a:solidFill>
                <a:latin typeface="VMOBOT+Inter-SemiBold"/>
                <a:cs typeface="VMOBOT+Inter-SemiBold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607" y="490269"/>
            <a:ext cx="5841958" cy="235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Plot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for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test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data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and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next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6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months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from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our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Consolas"/>
                <a:cs typeface="Consolas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7377" y="4693839"/>
            <a:ext cx="361237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5790" y="4693839"/>
            <a:ext cx="363817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4813" y="1717103"/>
            <a:ext cx="597982" cy="191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GVOWWH+Inter-Regular"/>
                <a:cs typeface="GVOWWH+Inter-Regular"/>
              </a:rPr>
              <a:t>Airꢀport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5760" y="4693839"/>
            <a:ext cx="363465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082" y="497513"/>
            <a:ext cx="2108200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ffffff"/>
                </a:solidFill>
                <a:latin typeface="PUCGKH+Arial-BoldMT"/>
                <a:cs typeface="PUCGKH+Arial-BoldMT"/>
              </a:rPr>
              <a:t>The</a:t>
            </a:r>
            <a:r>
              <a:rPr dirty="0" sz="3600" spc="809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3600">
                <a:solidFill>
                  <a:srgbClr val="ffffff"/>
                </a:solidFill>
                <a:latin typeface="STIGPW+Gulim"/>
                <a:cs typeface="STIGPW+Gulim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5278" y="1433600"/>
            <a:ext cx="1658600" cy="2626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Tarun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Meruga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43065" y="1433600"/>
            <a:ext cx="1158463" cy="23200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2001ME78</a:t>
            </a:r>
          </a:p>
          <a:p>
            <a:pPr marL="1689" marR="0">
              <a:lnSpc>
                <a:spcPts val="1768"/>
              </a:lnSpc>
              <a:spcBef>
                <a:spcPts val="1421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2001ME18</a:t>
            </a:r>
          </a:p>
          <a:p>
            <a:pPr marL="799" marR="0">
              <a:lnSpc>
                <a:spcPts val="1768"/>
              </a:lnSpc>
              <a:spcBef>
                <a:spcPts val="1421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2001ME37</a:t>
            </a:r>
          </a:p>
          <a:p>
            <a:pPr marL="1868" marR="0">
              <a:lnSpc>
                <a:spcPts val="1768"/>
              </a:lnSpc>
              <a:spcBef>
                <a:spcPts val="1471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2001CB44</a:t>
            </a:r>
          </a:p>
          <a:p>
            <a:pPr marL="0" marR="0">
              <a:lnSpc>
                <a:spcPts val="1768"/>
              </a:lnSpc>
              <a:spcBef>
                <a:spcPts val="1421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2001MM09</a:t>
            </a:r>
          </a:p>
          <a:p>
            <a:pPr marL="0" marR="0">
              <a:lnSpc>
                <a:spcPts val="1768"/>
              </a:lnSpc>
              <a:spcBef>
                <a:spcPts val="1471"/>
              </a:spcBef>
              <a:spcAft>
                <a:spcPts val="0"/>
              </a:spcAft>
            </a:pP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2001ME47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55278" y="1845080"/>
            <a:ext cx="1783035" cy="2626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Chowke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Rohan</a:t>
            </a: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5278" y="2256560"/>
            <a:ext cx="2912725" cy="6741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Macherla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Venkata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Bhanu</a:t>
            </a:r>
          </a:p>
          <a:p>
            <a:pPr marL="0" marR="0">
              <a:lnSpc>
                <a:spcPts val="1768"/>
              </a:lnSpc>
              <a:spcBef>
                <a:spcPts val="1421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Uday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Kumar</a:t>
            </a:r>
            <a:r>
              <a:rPr dirty="0" sz="1800" b="1">
                <a:solidFill>
                  <a:srgbClr val="85939c"/>
                </a:solidFill>
                <a:latin typeface="Consolas"/>
                <a:cs typeface="Consola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55278" y="3079520"/>
            <a:ext cx="2411609" cy="6741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Cheekati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Abhishek.</a:t>
            </a:r>
          </a:p>
          <a:p>
            <a:pPr marL="0" marR="0">
              <a:lnSpc>
                <a:spcPts val="1768"/>
              </a:lnSpc>
              <a:spcBef>
                <a:spcPts val="1421"/>
              </a:spcBef>
              <a:spcAft>
                <a:spcPts val="0"/>
              </a:spcAft>
            </a:pP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Pranav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0c18"/>
                </a:solidFill>
                <a:latin typeface="Consolas"/>
                <a:cs typeface="Consolas"/>
              </a:rPr>
              <a:t>Raj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65790" y="4693839"/>
            <a:ext cx="363817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4429" y="2097275"/>
            <a:ext cx="5034179" cy="775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09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4">
                <a:solidFill>
                  <a:srgbClr val="e3f2f8"/>
                </a:solidFill>
                <a:latin typeface="VMOBOT+Inter-SemiBold"/>
                <a:cs typeface="VMOBOT+Inter-SemiBold"/>
              </a:rPr>
              <a:t>1.Dataꢀcollection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0146" y="1245575"/>
            <a:ext cx="3772210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ffffff"/>
                </a:solidFill>
                <a:latin typeface="PUCGKH+Arial-BoldMT"/>
                <a:cs typeface="PUCGKH+Arial-BoldMT"/>
              </a:rPr>
              <a:t>Thank</a:t>
            </a:r>
            <a:r>
              <a:rPr dirty="0" sz="48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4800" b="1">
                <a:solidFill>
                  <a:srgbClr val="ffffff"/>
                </a:solidFill>
                <a:latin typeface="PUCGKH+Arial-BoldMT"/>
                <a:cs typeface="PUCGKH+Arial-BoldMT"/>
              </a:rPr>
              <a:t>you</a:t>
            </a:r>
            <a:r>
              <a:rPr dirty="0" sz="4800" b="1">
                <a:solidFill>
                  <a:srgbClr val="ffffff"/>
                </a:solidFill>
                <a:latin typeface="PUCGKH+Arial-BoldMT"/>
                <a:cs typeface="PUCGKH+Arial-BoldMT"/>
              </a:rPr>
              <a:t> </a:t>
            </a:r>
            <a:r>
              <a:rPr dirty="0" sz="4800" b="1">
                <a:solidFill>
                  <a:srgbClr val="ffffff"/>
                </a:solidFill>
                <a:latin typeface="PUCGKH+Arial-BoldMT"/>
                <a:cs typeface="PUCGKH+Arial-BoldMT"/>
              </a:rPr>
              <a:t>!!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170" y="4218030"/>
            <a:ext cx="231934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For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any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queries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please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write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at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VUWIG+ArialMT"/>
                <a:cs typeface="HVUWIG+ArialMT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0991" y="4693839"/>
            <a:ext cx="369504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60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8355" y="801312"/>
            <a:ext cx="2596353" cy="250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First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step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is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reading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raw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 </a:t>
            </a:r>
            <a:r>
              <a:rPr dirty="0" sz="1500">
                <a:solidFill>
                  <a:srgbClr val="000000"/>
                </a:solidFill>
                <a:latin typeface="HVUWIG+ArialMT"/>
                <a:cs typeface="HVUWIG+ArialMT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9289" y="1389583"/>
            <a:ext cx="656108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PUCGKH+Arial-BoldMT"/>
                <a:cs typeface="PUCGKH+Arial-BoldMT"/>
              </a:rPr>
              <a:t>Code: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0973" y="1913641"/>
            <a:ext cx="3719140" cy="15778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Data</a:t>
            </a:r>
          </a:p>
          <a:p>
            <a:pPr marL="0" marR="0">
              <a:lnSpc>
                <a:spcPts val="3483"/>
              </a:lnSpc>
              <a:spcBef>
                <a:spcPts val="836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Preprocessing</a:t>
            </a:r>
          </a:p>
          <a:p>
            <a:pPr marL="0" marR="0">
              <a:lnSpc>
                <a:spcPts val="3483"/>
              </a:lnSpc>
              <a:spcBef>
                <a:spcPts val="836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&amp;</a:t>
            </a:r>
            <a:r>
              <a:rPr dirty="0" sz="3600" spc="1259">
                <a:solidFill>
                  <a:srgbClr val="ffffff"/>
                </a:solidFill>
                <a:latin typeface="FEOTPC+AndaleMono,Bold"/>
                <a:cs typeface="FEOTPC+AndaleMono,Bold"/>
              </a:rPr>
              <a:t> </a:t>
            </a:r>
            <a:r>
              <a:rPr dirty="0" sz="3600">
                <a:solidFill>
                  <a:srgbClr val="ffffff"/>
                </a:solidFill>
                <a:latin typeface="FEOTPC+AndaleMono,Bold"/>
                <a:cs typeface="FEOTPC+AndaleMono,Bold"/>
              </a:rPr>
              <a:t>Cleaning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70521" y="4693839"/>
            <a:ext cx="259046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065" y="629727"/>
            <a:ext cx="4419631" cy="260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2.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Data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preprocessing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and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3f2f8"/>
                </a:solidFill>
                <a:latin typeface="Consolas"/>
                <a:cs typeface="Consolas"/>
              </a:rPr>
              <a:t>cleaning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70521" y="4693839"/>
            <a:ext cx="259398" cy="2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5a6e0"/>
                </a:solidFill>
                <a:latin typeface="VMOBOT+Inter-SemiBold"/>
                <a:cs typeface="VMOBOT+Inter-Semi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2022-07-28T12:45:23-05:00</dcterms:modified>
</cp:coreProperties>
</file>